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4AC98-68CC-5C45-AD6C-4F0C97C94942}" v="58" dt="2025-12-09T23:26:59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82"/>
  </p:normalViewPr>
  <p:slideViewPr>
    <p:cSldViewPr snapToGrid="0">
      <p:cViewPr varScale="1">
        <p:scale>
          <a:sx n="115" d="100"/>
          <a:sy n="115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akati, Kamyar" userId="7545c7a7-70d1-48f0-b198-6cc0599d6f6f" providerId="ADAL" clId="{36732521-AD71-5652-A65D-67A2CE941572}"/>
    <pc:docChg chg="custSel addSld modSld">
      <pc:chgData name="Barakati, Kamyar" userId="7545c7a7-70d1-48f0-b198-6cc0599d6f6f" providerId="ADAL" clId="{36732521-AD71-5652-A65D-67A2CE941572}" dt="2025-12-09T23:30:37.852" v="21" actId="21"/>
      <pc:docMkLst>
        <pc:docMk/>
      </pc:docMkLst>
      <pc:sldChg chg="addSp delSp modSp new mod">
        <pc:chgData name="Barakati, Kamyar" userId="7545c7a7-70d1-48f0-b198-6cc0599d6f6f" providerId="ADAL" clId="{36732521-AD71-5652-A65D-67A2CE941572}" dt="2025-12-09T23:30:37.852" v="21" actId="21"/>
        <pc:sldMkLst>
          <pc:docMk/>
          <pc:sldMk cId="1093610751" sldId="261"/>
        </pc:sldMkLst>
        <pc:spChg chg="del">
          <ac:chgData name="Barakati, Kamyar" userId="7545c7a7-70d1-48f0-b198-6cc0599d6f6f" providerId="ADAL" clId="{36732521-AD71-5652-A65D-67A2CE941572}" dt="2025-12-09T23:23:06.093" v="1" actId="478"/>
          <ac:spMkLst>
            <pc:docMk/>
            <pc:sldMk cId="1093610751" sldId="261"/>
            <ac:spMk id="2" creationId="{079C33F8-3721-ADED-50C8-1AFE81612E71}"/>
          </ac:spMkLst>
        </pc:spChg>
        <pc:spChg chg="del">
          <ac:chgData name="Barakati, Kamyar" userId="7545c7a7-70d1-48f0-b198-6cc0599d6f6f" providerId="ADAL" clId="{36732521-AD71-5652-A65D-67A2CE941572}" dt="2025-12-09T23:23:07.387" v="2" actId="478"/>
          <ac:spMkLst>
            <pc:docMk/>
            <pc:sldMk cId="1093610751" sldId="261"/>
            <ac:spMk id="3" creationId="{41831FD2-5021-C597-D2ED-416FD5BFD088}"/>
          </ac:spMkLst>
        </pc:spChg>
        <pc:picChg chg="add del mod">
          <ac:chgData name="Barakati, Kamyar" userId="7545c7a7-70d1-48f0-b198-6cc0599d6f6f" providerId="ADAL" clId="{36732521-AD71-5652-A65D-67A2CE941572}" dt="2025-12-09T23:29:29.279" v="20" actId="21"/>
          <ac:picMkLst>
            <pc:docMk/>
            <pc:sldMk cId="1093610751" sldId="261"/>
            <ac:picMk id="4" creationId="{4A2680ED-0CE4-EFDF-EA0D-2275B308D378}"/>
          </ac:picMkLst>
        </pc:picChg>
        <pc:picChg chg="add del mod">
          <ac:chgData name="Barakati, Kamyar" userId="7545c7a7-70d1-48f0-b198-6cc0599d6f6f" providerId="ADAL" clId="{36732521-AD71-5652-A65D-67A2CE941572}" dt="2025-12-09T23:25:41.514" v="9" actId="478"/>
          <ac:picMkLst>
            <pc:docMk/>
            <pc:sldMk cId="1093610751" sldId="261"/>
            <ac:picMk id="5" creationId="{5C70411E-4877-60B3-4383-698586B660AF}"/>
          </ac:picMkLst>
        </pc:picChg>
        <pc:picChg chg="add del mod">
          <ac:chgData name="Barakati, Kamyar" userId="7545c7a7-70d1-48f0-b198-6cc0599d6f6f" providerId="ADAL" clId="{36732521-AD71-5652-A65D-67A2CE941572}" dt="2025-12-09T23:27:07.602" v="19" actId="21"/>
          <ac:picMkLst>
            <pc:docMk/>
            <pc:sldMk cId="1093610751" sldId="261"/>
            <ac:picMk id="6" creationId="{BEE70196-3AF7-ADB7-253B-76078850E2F2}"/>
          </ac:picMkLst>
        </pc:picChg>
        <pc:picChg chg="add del mod">
          <ac:chgData name="Barakati, Kamyar" userId="7545c7a7-70d1-48f0-b198-6cc0599d6f6f" providerId="ADAL" clId="{36732521-AD71-5652-A65D-67A2CE941572}" dt="2025-12-09T23:30:37.852" v="21" actId="21"/>
          <ac:picMkLst>
            <pc:docMk/>
            <pc:sldMk cId="1093610751" sldId="261"/>
            <ac:picMk id="7" creationId="{CBF96D05-9798-26CE-A4F3-62DB093F50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A81D-FAB4-3E07-FD17-E98BAA6C7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8346B-93B7-D7BA-7FD9-FB0BB740C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D83F-F38A-685F-98E1-3DCAED25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EE4D-6FF5-E846-6BFB-6A0D5AC0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9CFD-A2AC-CC26-C562-348E3E40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7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E69B-4687-FFC3-2D47-29B881A5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9E011-FEEF-57F2-71C1-4CA1497EE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D5B8B-5C4D-3612-51CC-8576B595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6341-FC38-A0E3-5ED9-898526A3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00F0C-9677-AEE5-B230-F9A17042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1F56D-C8F0-50CB-0737-8877FD1BC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931D8-9074-A9BB-AEA9-8336197CB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7159C-F9D2-CD01-EFCC-17A587AD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BDFB4-537E-0FC0-8969-E16F04CC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506D-A43E-8B61-3283-790B8ABA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54C9-BD5B-E9EA-E9D9-BBD711D4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95F7-510D-518C-595C-356B0A26E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8410-CAB2-1584-5ED1-13A2B7D9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B1CE2-4A88-632C-47AA-F83C5F74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9FA34-B857-2766-D012-F179B5A6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3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4924-C036-49D1-C195-92DBBAA8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7C65A-42DD-B7B9-A3E6-993BA951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D78D2-E7B8-C42F-6E2A-9B9D15D7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5E2F7-42FA-0B31-A498-D5960331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BA13E-342D-A61D-A45A-7119BE08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0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0AA0-85F8-5062-5226-78B7A908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4912-F0D8-C0D8-52B1-7F9C65D4E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9A6F3-16B8-D784-97CB-4FF83BBE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DD04D-C87F-86CC-81F1-7C18CFAB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997A0-ECE8-791A-5860-F812CA02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49F50-2970-5A83-513F-282FCB7A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30D1-DE31-96A2-DFBD-48FD818C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D28F1-C7B0-F955-96C9-A6A9F8AD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3BE73-D423-8230-589E-01FA533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38D93-68BA-1130-F753-57F32E3EB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AFE65-B5AD-8787-1430-EDF14DD89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0DD01-FA7B-6DA6-2550-25229507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EB890-433D-C64F-555B-8BD85A01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8BC2C-8538-E658-B72B-0A68449C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3B02-4ECC-005D-A938-0BB7F3C6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CB54-7D43-2848-F4C8-87742AA2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8138-412F-FB20-F90E-E824C1D0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A05B7-7353-DE9C-C414-D3C062E1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1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2C7E0-2841-14D2-62D2-29018E9B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B93E4-B319-E1B2-8CA9-42482268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963A0-A4AD-3C08-9785-78F9937A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328E-186A-F4AA-8B7C-5173CD7C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5455-30D8-E121-159C-4D3A8D3D8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D6E15-EE84-62FB-CB12-CD3F12F00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E0464-137A-239C-EDB5-E37F8A0F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DBCCF-DA9E-3857-2450-E8EDE826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A7CCE-0541-30B4-3347-DAD3599F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38D9-D429-748F-A733-8A44B4C8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D7671-F1D6-17FD-41BD-F27FEB760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A6464-B467-359A-E2D0-81B445796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7A299-35AE-5CAE-C8A2-D326CD2D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9F2C9-6136-1C2B-4E4F-2086FD87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E0C03-1432-5AB5-A43C-E204ACDA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AF11-0866-3023-7785-C58B8F39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6B4DE-1078-A886-3309-F4D3389A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FE63A-CD76-B989-7D50-D2BC7C036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7C3761-D249-0E46-9919-DECA8A5E7BFE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C9030-3090-C706-04E0-A42D47DB4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DF9AB-A026-A873-A705-B6BBB84F7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DC628-D564-C949-B00F-7D6BAE16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2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F83F32-583B-74C3-ABFC-0B628C56253C}"/>
              </a:ext>
            </a:extLst>
          </p:cNvPr>
          <p:cNvSpPr txBox="1"/>
          <p:nvPr/>
        </p:nvSpPr>
        <p:spPr>
          <a:xfrm>
            <a:off x="167269" y="157564"/>
            <a:ext cx="687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Automated liquid-handling platforms (pipetting robots) </a:t>
            </a:r>
          </a:p>
        </p:txBody>
      </p:sp>
      <p:pic>
        <p:nvPicPr>
          <p:cNvPr id="5" name="Picture 4" descr="A machine with a glass window&#10;&#10;AI-generated content may be incorrect.">
            <a:extLst>
              <a:ext uri="{FF2B5EF4-FFF2-40B4-BE49-F238E27FC236}">
                <a16:creationId xmlns:a16="http://schemas.microsoft.com/office/drawing/2014/main" id="{F9318B47-E35F-4806-719C-22190AC7C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60" y="652347"/>
            <a:ext cx="3672468" cy="275435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F4505-CCC4-6EBC-E92A-88952A5BA212}"/>
              </a:ext>
            </a:extLst>
          </p:cNvPr>
          <p:cNvSpPr txBox="1"/>
          <p:nvPr/>
        </p:nvSpPr>
        <p:spPr>
          <a:xfrm>
            <a:off x="248821" y="3690415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Current environment and actual movement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1FAA8-B510-455D-295D-B08799BC3517}"/>
              </a:ext>
            </a:extLst>
          </p:cNvPr>
          <p:cNvSpPr/>
          <p:nvPr/>
        </p:nvSpPr>
        <p:spPr>
          <a:xfrm>
            <a:off x="1327414" y="4251404"/>
            <a:ext cx="2743200" cy="22860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BC80F6-BBF7-522A-C4E1-E332EB89227A}"/>
              </a:ext>
            </a:extLst>
          </p:cNvPr>
          <p:cNvSpPr/>
          <p:nvPr/>
        </p:nvSpPr>
        <p:spPr>
          <a:xfrm>
            <a:off x="2705083" y="4430494"/>
            <a:ext cx="216105" cy="216105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1B541-7853-DF2C-523E-28262E051268}"/>
              </a:ext>
            </a:extLst>
          </p:cNvPr>
          <p:cNvSpPr/>
          <p:nvPr/>
        </p:nvSpPr>
        <p:spPr>
          <a:xfrm>
            <a:off x="2696049" y="5172775"/>
            <a:ext cx="234175" cy="234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021F8D-9AB9-F63B-E466-940E8C82A652}"/>
              </a:ext>
            </a:extLst>
          </p:cNvPr>
          <p:cNvSpPr/>
          <p:nvPr/>
        </p:nvSpPr>
        <p:spPr>
          <a:xfrm>
            <a:off x="2696049" y="6041178"/>
            <a:ext cx="234175" cy="234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01736-0F60-C3BA-F525-63E7B032F9CA}"/>
              </a:ext>
            </a:extLst>
          </p:cNvPr>
          <p:cNvSpPr/>
          <p:nvPr/>
        </p:nvSpPr>
        <p:spPr>
          <a:xfrm>
            <a:off x="3445789" y="4430494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Pipetting 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FB0C1-EC97-0534-5DDE-276271B1A6C4}"/>
              </a:ext>
            </a:extLst>
          </p:cNvPr>
          <p:cNvSpPr/>
          <p:nvPr/>
        </p:nvSpPr>
        <p:spPr>
          <a:xfrm>
            <a:off x="3445791" y="5181809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Target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B65CB-B0C3-79D5-47C2-D6E0810E4BD0}"/>
              </a:ext>
            </a:extLst>
          </p:cNvPr>
          <p:cNvSpPr/>
          <p:nvPr/>
        </p:nvSpPr>
        <p:spPr>
          <a:xfrm>
            <a:off x="3445791" y="6050212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Target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480690-9FA6-7FF7-A54B-44E8C3AE891A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2813136" y="4646599"/>
            <a:ext cx="1" cy="5261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ED075B-6E52-9D54-0FE1-0F63AB9580F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813137" y="5406950"/>
            <a:ext cx="0" cy="63422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A1FEF09-CA10-1E80-5715-A98E576145B8}"/>
              </a:ext>
            </a:extLst>
          </p:cNvPr>
          <p:cNvCxnSpPr>
            <a:cxnSpLocks/>
            <a:stCxn id="10" idx="1"/>
            <a:endCxn id="8" idx="2"/>
          </p:cNvCxnSpPr>
          <p:nvPr/>
        </p:nvCxnSpPr>
        <p:spPr>
          <a:xfrm rot="10800000" flipH="1">
            <a:off x="2696049" y="4538548"/>
            <a:ext cx="9034" cy="1619719"/>
          </a:xfrm>
          <a:prstGeom prst="bentConnector3">
            <a:avLst>
              <a:gd name="adj1" fmla="val -2530441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469244-DD64-DE55-6B85-31EF95193A97}"/>
              </a:ext>
            </a:extLst>
          </p:cNvPr>
          <p:cNvSpPr txBox="1"/>
          <p:nvPr/>
        </p:nvSpPr>
        <p:spPr>
          <a:xfrm>
            <a:off x="7342587" y="2847683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Proposed RL environment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ABC4FC-2E1A-9149-5CA9-01D118CF4E68}"/>
              </a:ext>
            </a:extLst>
          </p:cNvPr>
          <p:cNvSpPr/>
          <p:nvPr/>
        </p:nvSpPr>
        <p:spPr>
          <a:xfrm>
            <a:off x="7088040" y="3406698"/>
            <a:ext cx="4114800" cy="274320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BF0CF1-BAB6-A993-244C-2BE04483FABB}"/>
              </a:ext>
            </a:extLst>
          </p:cNvPr>
          <p:cNvSpPr/>
          <p:nvPr/>
        </p:nvSpPr>
        <p:spPr>
          <a:xfrm>
            <a:off x="8885685" y="3633858"/>
            <a:ext cx="216105" cy="216105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69E721-9B23-73A2-CB31-D058F3F26C16}"/>
              </a:ext>
            </a:extLst>
          </p:cNvPr>
          <p:cNvSpPr/>
          <p:nvPr/>
        </p:nvSpPr>
        <p:spPr>
          <a:xfrm>
            <a:off x="7679054" y="4611026"/>
            <a:ext cx="234175" cy="234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D0E1FD-6C5A-769E-66E3-97A31EB29FEE}"/>
              </a:ext>
            </a:extLst>
          </p:cNvPr>
          <p:cNvSpPr/>
          <p:nvPr/>
        </p:nvSpPr>
        <p:spPr>
          <a:xfrm>
            <a:off x="8876651" y="5689907"/>
            <a:ext cx="234175" cy="234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844C58-7715-D9A2-DCDB-14924646E9E4}"/>
              </a:ext>
            </a:extLst>
          </p:cNvPr>
          <p:cNvSpPr/>
          <p:nvPr/>
        </p:nvSpPr>
        <p:spPr>
          <a:xfrm>
            <a:off x="9298887" y="3633857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Pipetting head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4419E8-EA70-D9B1-E133-BDF5F5A46013}"/>
              </a:ext>
            </a:extLst>
          </p:cNvPr>
          <p:cNvSpPr/>
          <p:nvPr/>
        </p:nvSpPr>
        <p:spPr>
          <a:xfrm>
            <a:off x="5829811" y="4630978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Target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1EC98B-5DAB-5F17-2F5A-C75216FB0E5F}"/>
              </a:ext>
            </a:extLst>
          </p:cNvPr>
          <p:cNvSpPr/>
          <p:nvPr/>
        </p:nvSpPr>
        <p:spPr>
          <a:xfrm>
            <a:off x="8215933" y="6017429"/>
            <a:ext cx="1706136" cy="2161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Target 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FA29B7-559A-2231-98FC-BE155BF2530C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7796142" y="3818315"/>
            <a:ext cx="1121191" cy="79271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FEAE7C-85C9-DC49-2E77-43951F41F74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7796142" y="4845201"/>
            <a:ext cx="1197597" cy="8447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4325F98-15B7-2A77-B0A6-0764BE5AF878}"/>
              </a:ext>
            </a:extLst>
          </p:cNvPr>
          <p:cNvSpPr/>
          <p:nvPr/>
        </p:nvSpPr>
        <p:spPr>
          <a:xfrm>
            <a:off x="269929" y="4631311"/>
            <a:ext cx="1822017" cy="78943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Inside chamber: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Clear path</a:t>
            </a: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2303D7ED-3C94-339E-0ECC-43A89CC9AF51}"/>
              </a:ext>
            </a:extLst>
          </p:cNvPr>
          <p:cNvSpPr/>
          <p:nvPr/>
        </p:nvSpPr>
        <p:spPr>
          <a:xfrm>
            <a:off x="9069001" y="4739031"/>
            <a:ext cx="459772" cy="39635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5CAA266C-0CDB-EA26-69CA-2D3CD4B2C770}"/>
              </a:ext>
            </a:extLst>
          </p:cNvPr>
          <p:cNvSpPr/>
          <p:nvPr/>
        </p:nvSpPr>
        <p:spPr>
          <a:xfrm>
            <a:off x="8251907" y="3949784"/>
            <a:ext cx="459772" cy="39635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877A8810-4850-C852-F663-37847325DD49}"/>
              </a:ext>
            </a:extLst>
          </p:cNvPr>
          <p:cNvSpPr/>
          <p:nvPr/>
        </p:nvSpPr>
        <p:spPr>
          <a:xfrm>
            <a:off x="8251907" y="4778298"/>
            <a:ext cx="459772" cy="39635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357DDD-3D08-541A-6631-B54CC1B0CD73}"/>
              </a:ext>
            </a:extLst>
          </p:cNvPr>
          <p:cNvSpPr/>
          <p:nvPr/>
        </p:nvSpPr>
        <p:spPr>
          <a:xfrm>
            <a:off x="9831477" y="4825643"/>
            <a:ext cx="1706136" cy="55883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Pathway Obstacles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8D097D-FC9E-D054-E55B-29A3440AA6D4}"/>
              </a:ext>
            </a:extLst>
          </p:cNvPr>
          <p:cNvSpPr txBox="1"/>
          <p:nvPr/>
        </p:nvSpPr>
        <p:spPr>
          <a:xfrm>
            <a:off x="5866894" y="1429816"/>
            <a:ext cx="5235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If the layout inside the chamber changes—even slightly—or if equipment is placed in the way, the robot </a:t>
            </a:r>
            <a:r>
              <a:rPr 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cannot react or plan around obstacles</a:t>
            </a:r>
            <a:endParaRPr lang="en-US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52E0843-3CCF-67BC-19E2-EC4D4BADA714}"/>
              </a:ext>
            </a:extLst>
          </p:cNvPr>
          <p:cNvCxnSpPr>
            <a:stCxn id="6" idx="3"/>
            <a:endCxn id="55" idx="1"/>
          </p:cNvCxnSpPr>
          <p:nvPr/>
        </p:nvCxnSpPr>
        <p:spPr>
          <a:xfrm flipV="1">
            <a:off x="5593554" y="1891481"/>
            <a:ext cx="273340" cy="1983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D030D3D-34AD-9733-1EE6-AC565E59A7BF}"/>
              </a:ext>
            </a:extLst>
          </p:cNvPr>
          <p:cNvSpPr txBox="1"/>
          <p:nvPr/>
        </p:nvSpPr>
        <p:spPr>
          <a:xfrm>
            <a:off x="6220757" y="724938"/>
            <a:ext cx="460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robots are precise—but not </a:t>
            </a:r>
            <a:r>
              <a:rPr lang="en-US" b="1" i="1" dirty="0">
                <a:solidFill>
                  <a:srgbClr val="0000FF"/>
                </a:solidFill>
              </a:rPr>
              <a:t>intelligent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6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EB47A-3F66-FEEB-6CAF-24F3B241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8D6D4-F941-08C9-4857-00A5CE872035}"/>
              </a:ext>
            </a:extLst>
          </p:cNvPr>
          <p:cNvSpPr txBox="1"/>
          <p:nvPr/>
        </p:nvSpPr>
        <p:spPr>
          <a:xfrm>
            <a:off x="167269" y="157564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(pipetting robots)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50EFB-C7D7-41C3-3692-14918394F8D0}"/>
              </a:ext>
            </a:extLst>
          </p:cNvPr>
          <p:cNvSpPr txBox="1"/>
          <p:nvPr/>
        </p:nvSpPr>
        <p:spPr>
          <a:xfrm>
            <a:off x="3014073" y="157564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navigation policy using the </a:t>
            </a:r>
            <a:r>
              <a:rPr lang="en-US" b="1" dirty="0">
                <a:latin typeface="Georgia" panose="02040502050405020303" pitchFamily="18" charset="0"/>
              </a:rPr>
              <a:t>Soft Actor–Critic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C103E-A535-9ED7-3345-EBD35A7B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9" y="1265973"/>
            <a:ext cx="5163169" cy="51123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37B49B-450B-9263-AA69-30F5648DFFE9}"/>
              </a:ext>
            </a:extLst>
          </p:cNvPr>
          <p:cNvSpPr/>
          <p:nvPr/>
        </p:nvSpPr>
        <p:spPr>
          <a:xfrm>
            <a:off x="1248937" y="1037373"/>
            <a:ext cx="3222702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Autopipette Env – LiDAR Visualization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C726A7-A940-B251-50B9-C58B4F08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52718"/>
              </p:ext>
            </p:extLst>
          </p:nvPr>
        </p:nvGraphicFramePr>
        <p:xfrm>
          <a:off x="5903372" y="1037232"/>
          <a:ext cx="6133172" cy="5597734"/>
        </p:xfrm>
        <a:graphic>
          <a:graphicData uri="http://schemas.openxmlformats.org/drawingml/2006/table">
            <a:tbl>
              <a:tblPr/>
              <a:tblGrid>
                <a:gridCol w="1533293">
                  <a:extLst>
                    <a:ext uri="{9D8B030D-6E8A-4147-A177-3AD203B41FA5}">
                      <a16:colId xmlns:a16="http://schemas.microsoft.com/office/drawing/2014/main" val="556159077"/>
                    </a:ext>
                  </a:extLst>
                </a:gridCol>
                <a:gridCol w="1533293">
                  <a:extLst>
                    <a:ext uri="{9D8B030D-6E8A-4147-A177-3AD203B41FA5}">
                      <a16:colId xmlns:a16="http://schemas.microsoft.com/office/drawing/2014/main" val="1945235437"/>
                    </a:ext>
                  </a:extLst>
                </a:gridCol>
                <a:gridCol w="2214715">
                  <a:extLst>
                    <a:ext uri="{9D8B030D-6E8A-4147-A177-3AD203B41FA5}">
                      <a16:colId xmlns:a16="http://schemas.microsoft.com/office/drawing/2014/main" val="3835814911"/>
                    </a:ext>
                  </a:extLst>
                </a:gridCol>
                <a:gridCol w="851871">
                  <a:extLst>
                    <a:ext uri="{9D8B030D-6E8A-4147-A177-3AD203B41FA5}">
                      <a16:colId xmlns:a16="http://schemas.microsoft.com/office/drawing/2014/main" val="4143931041"/>
                    </a:ext>
                  </a:extLst>
                </a:gridCol>
              </a:tblGrid>
              <a:tr h="3385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 dirty="0"/>
                        <a:t>Type</a:t>
                      </a:r>
                      <a:endParaRPr lang="en-US" sz="1500" dirty="0"/>
                    </a:p>
                  </a:txBody>
                  <a:tcPr marL="73751" marR="73751" marT="36876" marB="368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Name</a:t>
                      </a:r>
                      <a:endParaRPr lang="en-US" sz="1500"/>
                    </a:p>
                  </a:txBody>
                  <a:tcPr marL="73751" marR="73751" marT="36876" marB="368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 dirty="0"/>
                        <a:t>Symbol</a:t>
                      </a:r>
                      <a:endParaRPr lang="en-US" sz="1500" dirty="0"/>
                    </a:p>
                  </a:txBody>
                  <a:tcPr marL="73751" marR="73751" marT="36876" marB="368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 dirty="0"/>
                        <a:t>Value</a:t>
                      </a:r>
                      <a:endParaRPr lang="en-US" sz="1500" dirty="0"/>
                    </a:p>
                  </a:txBody>
                  <a:tcPr marL="73751" marR="73751" marT="36876" marB="368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514675"/>
                  </a:ext>
                </a:extLst>
              </a:tr>
              <a:tr h="7715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</a:rPr>
                        <a:t>Reward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/>
                        <a:t>Progress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4.0 * (</a:t>
                      </a:r>
                      <a:r>
                        <a:rPr lang="en-US" sz="1500" dirty="0" err="1">
                          <a:latin typeface="Courier New" panose="02070309020205020404" pitchFamily="49" charset="0"/>
                        </a:rPr>
                        <a:t>prev_dist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 - </a:t>
                      </a:r>
                      <a:r>
                        <a:rPr lang="en-US" sz="1500" dirty="0" err="1">
                          <a:latin typeface="Courier New" panose="02070309020205020404" pitchFamily="49" charset="0"/>
                        </a:rPr>
                        <a:t>dist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500" dirty="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4.0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16269"/>
                  </a:ext>
                </a:extLst>
              </a:tr>
              <a:tr h="5393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solidFill>
                            <a:srgbClr val="00B050"/>
                          </a:solidFill>
                        </a:rPr>
                        <a:t>Reward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/>
                        <a:t>Goal Attraction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3.0 / (1 + dist)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3.0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194051"/>
                  </a:ext>
                </a:extLst>
              </a:tr>
              <a:tr h="5393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solidFill>
                            <a:srgbClr val="00B050"/>
                          </a:solidFill>
                        </a:rPr>
                        <a:t>Reward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/>
                        <a:t>Free Space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0.5 * free_space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0.5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15239"/>
                  </a:ext>
                </a:extLst>
              </a:tr>
              <a:tr h="8504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solidFill>
                            <a:srgbClr val="00B050"/>
                          </a:solidFill>
                        </a:rPr>
                        <a:t>Reward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/>
                        <a:t>Final Approach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5.0 * (goal_radius - dist)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5.0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13323"/>
                  </a:ext>
                </a:extLst>
              </a:tr>
              <a:tr h="3385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>
                          <a:solidFill>
                            <a:srgbClr val="00B050"/>
                          </a:solidFill>
                        </a:rPr>
                        <a:t>Reward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/>
                        <a:t>Success Bonus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+300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300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809238"/>
                  </a:ext>
                </a:extLst>
              </a:tr>
              <a:tr h="100371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Penalty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/>
                        <a:t>Obstacle Proximity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-8 * (proximity_safe - min_lidar)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8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177539"/>
                  </a:ext>
                </a:extLst>
              </a:tr>
              <a:tr h="3385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Penalty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/>
                        <a:t>Collision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-80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/>
                        <a:t>80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52241"/>
                  </a:ext>
                </a:extLst>
              </a:tr>
              <a:tr h="5393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Penalty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/>
                        <a:t>Slow Movement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-0.003 * (1 - v)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 dirty="0"/>
                        <a:t>0.005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906076"/>
                  </a:ext>
                </a:extLst>
              </a:tr>
              <a:tr h="3385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Penalty</a:t>
                      </a:r>
                    </a:p>
                  </a:txBody>
                  <a:tcPr marL="73751" marR="73751" marT="36876" marB="36876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/>
                        <a:t>Step Cost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-0.001</a:t>
                      </a:r>
                      <a:endParaRPr lang="en-US" sz="1500"/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500" b="1" dirty="0"/>
                        <a:t>0.001</a:t>
                      </a:r>
                    </a:p>
                  </a:txBody>
                  <a:tcPr marL="73751" marR="73751" marT="36876" marB="368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49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48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EE59-FA76-F0B7-2B7A-6C98C990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B4711-2578-9385-EC53-CE0ADFB7CFB2}"/>
              </a:ext>
            </a:extLst>
          </p:cNvPr>
          <p:cNvSpPr txBox="1"/>
          <p:nvPr/>
        </p:nvSpPr>
        <p:spPr>
          <a:xfrm>
            <a:off x="164325" y="90657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Soft Actor–Critic</a:t>
            </a:r>
          </a:p>
        </p:txBody>
      </p:sp>
      <p:pic>
        <p:nvPicPr>
          <p:cNvPr id="6" name="Picture 5" descr="A graph of a diagram&#10;&#10;AI-generated content may be incorrect.">
            <a:extLst>
              <a:ext uri="{FF2B5EF4-FFF2-40B4-BE49-F238E27FC236}">
                <a16:creationId xmlns:a16="http://schemas.microsoft.com/office/drawing/2014/main" id="{65040BAD-5E67-B677-26A1-75A1A304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791" y="275322"/>
            <a:ext cx="2958418" cy="2926080"/>
          </a:xfrm>
          <a:prstGeom prst="rect">
            <a:avLst/>
          </a:prstGeom>
        </p:spPr>
      </p:pic>
      <p:pic>
        <p:nvPicPr>
          <p:cNvPr id="8" name="Picture 7" descr="A graph with a green ball and gray squares&#10;&#10;AI-generated content may be incorrect.">
            <a:extLst>
              <a:ext uri="{FF2B5EF4-FFF2-40B4-BE49-F238E27FC236}">
                <a16:creationId xmlns:a16="http://schemas.microsoft.com/office/drawing/2014/main" id="{55ACC94E-B45B-6AAD-A0DE-2AA0B83E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416" y="275322"/>
            <a:ext cx="2958418" cy="292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5EAC1-A2C2-28BA-46E6-52C38067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16" y="3656598"/>
            <a:ext cx="2958418" cy="2926080"/>
          </a:xfrm>
          <a:prstGeom prst="rect">
            <a:avLst/>
          </a:prstGeom>
        </p:spPr>
      </p:pic>
      <p:pic>
        <p:nvPicPr>
          <p:cNvPr id="18" name="Picture 17" descr="A graph with a green ball and gray squares&#10;&#10;AI-generated content may be incorrect.">
            <a:extLst>
              <a:ext uri="{FF2B5EF4-FFF2-40B4-BE49-F238E27FC236}">
                <a16:creationId xmlns:a16="http://schemas.microsoft.com/office/drawing/2014/main" id="{FB04A887-3B4D-DEAE-B58B-BEE4A682B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91" y="3656598"/>
            <a:ext cx="2958418" cy="29260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042804-0341-FB75-023C-230ACF95ED4A}"/>
              </a:ext>
            </a:extLst>
          </p:cNvPr>
          <p:cNvSpPr txBox="1"/>
          <p:nvPr/>
        </p:nvSpPr>
        <p:spPr>
          <a:xfrm>
            <a:off x="164325" y="865770"/>
            <a:ext cx="2587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Different arrangements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 5 </a:t>
            </a:r>
            <a:r>
              <a:rPr lang="en-US" dirty="0">
                <a:latin typeface="Georgia" panose="02040502050405020303" pitchFamily="18" charset="0"/>
              </a:rPr>
              <a:t>Obstacles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74610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348D-CA05-4575-6BD1-3B2CB79A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2C40EC-1327-6933-1281-28882D3C2A5E}"/>
              </a:ext>
            </a:extLst>
          </p:cNvPr>
          <p:cNvSpPr txBox="1"/>
          <p:nvPr/>
        </p:nvSpPr>
        <p:spPr>
          <a:xfrm>
            <a:off x="164325" y="90657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Soft Actor–Critic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C12D8-FAD5-6BE3-1595-C24330C278D1}"/>
              </a:ext>
            </a:extLst>
          </p:cNvPr>
          <p:cNvSpPr txBox="1"/>
          <p:nvPr/>
        </p:nvSpPr>
        <p:spPr>
          <a:xfrm>
            <a:off x="164325" y="865770"/>
            <a:ext cx="2587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Different arrangements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10 </a:t>
            </a:r>
            <a:r>
              <a:rPr lang="en-US" dirty="0">
                <a:latin typeface="Georgia" panose="02040502050405020303" pitchFamily="18" charset="0"/>
              </a:rPr>
              <a:t>Obstacles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</a:rPr>
              <a:t>Moderate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2E7C04-77A3-415F-6B7E-E2E1E6B5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12" y="301858"/>
            <a:ext cx="2958412" cy="2926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867CF9-7D9C-8645-2FA1-83A0AE90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341" y="301858"/>
            <a:ext cx="2958412" cy="2926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820D10-0638-A36E-864D-0474B4CE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86" y="3630062"/>
            <a:ext cx="3050867" cy="3017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6050FE-2671-977A-EE9F-557F622DD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566" y="3630062"/>
            <a:ext cx="305086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203C-10B5-75BA-401E-D3A9C8AD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E27E6-CFD1-B5FA-2CB7-94AE9FD230E7}"/>
              </a:ext>
            </a:extLst>
          </p:cNvPr>
          <p:cNvSpPr txBox="1"/>
          <p:nvPr/>
        </p:nvSpPr>
        <p:spPr>
          <a:xfrm>
            <a:off x="164325" y="90657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Soft Actor–Critic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C7A24C-CB95-B78B-45D9-2586E591665F}"/>
              </a:ext>
            </a:extLst>
          </p:cNvPr>
          <p:cNvSpPr txBox="1"/>
          <p:nvPr/>
        </p:nvSpPr>
        <p:spPr>
          <a:xfrm>
            <a:off x="164325" y="865770"/>
            <a:ext cx="2587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Different arrangements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 15 </a:t>
            </a:r>
            <a:r>
              <a:rPr lang="en-US" dirty="0">
                <a:latin typeface="Georgia" panose="02040502050405020303" pitchFamily="18" charset="0"/>
              </a:rPr>
              <a:t>Obstacles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Georgia" panose="02040502050405020303" pitchFamily="18" charset="0"/>
              </a:rPr>
              <a:t>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DA03-C2A1-FC25-B47D-6422939F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951" y="141394"/>
            <a:ext cx="2958416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AF5AB-4582-6E54-5D2E-AE61A8A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37" y="3428996"/>
            <a:ext cx="2958416" cy="2926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70633-00A7-95C9-6DDF-2AF9FA04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038" y="3428992"/>
            <a:ext cx="2958416" cy="2926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F26B1-6CA4-7D6B-E6DC-890282284058}"/>
              </a:ext>
            </a:extLst>
          </p:cNvPr>
          <p:cNvSpPr txBox="1"/>
          <p:nvPr/>
        </p:nvSpPr>
        <p:spPr>
          <a:xfrm>
            <a:off x="164325" y="4707368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Example of failure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E5B69D-87D5-2A7B-E1F2-3F631624BDC8}"/>
              </a:ext>
            </a:extLst>
          </p:cNvPr>
          <p:cNvSpPr/>
          <p:nvPr/>
        </p:nvSpPr>
        <p:spPr>
          <a:xfrm>
            <a:off x="9010185" y="5078921"/>
            <a:ext cx="791737" cy="831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9D8A8-4E81-A8CC-734D-FDC61BCDA1A3}"/>
              </a:ext>
            </a:extLst>
          </p:cNvPr>
          <p:cNvSpPr txBox="1"/>
          <p:nvPr/>
        </p:nvSpPr>
        <p:spPr>
          <a:xfrm>
            <a:off x="8902056" y="2343098"/>
            <a:ext cx="179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dirty="0"/>
              <a:t>The obstacles and Goal are so close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0FD2A-EFCA-61F2-0860-7C10832E0BCA}"/>
              </a:ext>
            </a:extLst>
          </p:cNvPr>
          <p:cNvSpPr txBox="1"/>
          <p:nvPr/>
        </p:nvSpPr>
        <p:spPr>
          <a:xfrm>
            <a:off x="2967061" y="4294204"/>
            <a:ext cx="172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</a:t>
            </a:r>
            <a:r>
              <a:rPr lang="en-US" dirty="0"/>
              <a:t>There is no way to move forward but not panelized</a:t>
            </a:r>
          </a:p>
        </p:txBody>
      </p:sp>
    </p:spTree>
    <p:extLst>
      <p:ext uri="{BB962C8B-B14F-4D97-AF65-F5344CB8AC3E}">
        <p14:creationId xmlns:p14="http://schemas.microsoft.com/office/powerpoint/2010/main" val="395313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1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238</Words>
  <Application>Microsoft Macintosh PowerPoint</Application>
  <PresentationFormat>Widescreen</PresentationFormat>
  <Paragraphs>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Barakati, Kamyar</dc:creator>
  <cp:lastModifiedBy>Barakati, Kamyar</cp:lastModifiedBy>
  <cp:revision>1</cp:revision>
  <dcterms:created xsi:type="dcterms:W3CDTF">2025-12-02T22:51:41Z</dcterms:created>
  <dcterms:modified xsi:type="dcterms:W3CDTF">2025-12-09T23:30:47Z</dcterms:modified>
</cp:coreProperties>
</file>